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6" r:id="rId7"/>
    <p:sldId id="262" r:id="rId8"/>
    <p:sldId id="268" r:id="rId9"/>
    <p:sldId id="269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F2E8"/>
    <a:srgbClr val="FCE0C8"/>
    <a:srgbClr val="FDE8D7"/>
    <a:srgbClr val="FBD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5BB46-5550-424A-80A0-079CA79AF849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4E45-B09E-4F2E-9031-E2AACC345B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áº¿t quáº£ hÃ¬nh áº£nh cho há» thá»ng máº¡ch mÃ¡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2939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0" y="-53975"/>
            <a:ext cx="9129390" cy="1295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TUẦN HOÀN- MIỄN DỊCH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7162800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</a:p>
          <a:p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609600"/>
            <a:ext cx="61341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D579A-020E-4617-BF7C-A267D4F2344B}"/>
              </a:ext>
            </a:extLst>
          </p:cNvPr>
          <p:cNvSpPr txBox="1"/>
          <p:nvPr/>
        </p:nvSpPr>
        <p:spPr>
          <a:xfrm>
            <a:off x="381000" y="198032"/>
            <a:ext cx="4586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A5975-5B6B-4EFA-8F79-5D66BBE980C4}"/>
              </a:ext>
            </a:extLst>
          </p:cNvPr>
          <p:cNvSpPr txBox="1"/>
          <p:nvPr/>
        </p:nvSpPr>
        <p:spPr>
          <a:xfrm>
            <a:off x="522262" y="1066800"/>
            <a:ext cx="6945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sz="2000" b="1" dirty="0">
                <a:solidFill>
                  <a:srgbClr val="0000CC"/>
                </a:solidFill>
                <a:latin typeface="+mj-lt"/>
              </a:rPr>
              <a:t>M</a:t>
            </a:r>
            <a:r>
              <a:rPr lang="vi-VN" sz="2000" b="1" dirty="0">
                <a:solidFill>
                  <a:srgbClr val="0000CC"/>
                </a:solidFill>
                <a:latin typeface="+mj-lt"/>
              </a:rPr>
              <a:t>ôi trường trong cơ thể</a:t>
            </a:r>
            <a:r>
              <a:rPr lang="en-US" sz="2000" b="1" dirty="0">
                <a:solidFill>
                  <a:srgbClr val="0000CC"/>
                </a:solidFill>
                <a:latin typeface="+mj-lt"/>
              </a:rPr>
              <a:t>: </a:t>
            </a:r>
            <a:r>
              <a:rPr lang="vi-VN" sz="2000" b="1" dirty="0">
                <a:solidFill>
                  <a:srgbClr val="0000CC"/>
                </a:solidFill>
                <a:latin typeface="+mj-lt"/>
              </a:rPr>
              <a:t>Máu, nước mô, bạch huyết tạo thành</a:t>
            </a:r>
            <a:endParaRPr lang="en-US" sz="2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B9881-B918-4D7E-87F1-975D7F4FB000}"/>
              </a:ext>
            </a:extLst>
          </p:cNvPr>
          <p:cNvSpPr txBox="1"/>
          <p:nvPr/>
        </p:nvSpPr>
        <p:spPr>
          <a:xfrm>
            <a:off x="464820" y="1905000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vi-VN" sz="2000" b="1" dirty="0">
                <a:solidFill>
                  <a:srgbClr val="0000CC"/>
                </a:solidFill>
                <a:latin typeface="+mj-lt"/>
              </a:rPr>
              <a:t>Môi trường trong cơ thể thường xuyên liên hệ với môi trường ngoài thông qua các cơ quan và hệ cơ quan như da, hệ bài tiết, hệ hô hấp,…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715AF-EE4B-4ACC-A8B3-0BA134F01604}"/>
              </a:ext>
            </a:extLst>
          </p:cNvPr>
          <p:cNvSpPr txBox="1"/>
          <p:nvPr/>
        </p:nvSpPr>
        <p:spPr>
          <a:xfrm>
            <a:off x="455443" y="1600200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/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nh-9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2564"/>
          <a:stretch/>
        </p:blipFill>
        <p:spPr bwMode="auto">
          <a:xfrm>
            <a:off x="26855" y="152400"/>
            <a:ext cx="909081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200"/>
            <a:ext cx="3200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9673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blo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513" y="1219200"/>
            <a:ext cx="6555087" cy="540385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629400" y="1295400"/>
            <a:ext cx="2362200" cy="914400"/>
            <a:chOff x="6629400" y="1295400"/>
            <a:chExt cx="2362200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6781800" y="129540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6629400" y="18288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486400" y="6019800"/>
            <a:ext cx="2819400" cy="704910"/>
            <a:chOff x="5486400" y="6019800"/>
            <a:chExt cx="2819400" cy="704910"/>
          </a:xfrm>
        </p:grpSpPr>
        <p:sp>
          <p:nvSpPr>
            <p:cNvPr id="7" name="TextBox 6"/>
            <p:cNvSpPr txBox="1"/>
            <p:nvPr/>
          </p:nvSpPr>
          <p:spPr>
            <a:xfrm>
              <a:off x="6096000" y="632460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5486400" y="6019800"/>
              <a:ext cx="838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2400" y="4045803"/>
            <a:ext cx="3200400" cy="983397"/>
            <a:chOff x="152400" y="4045803"/>
            <a:chExt cx="3200400" cy="98339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4045803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6" idx="3"/>
            </p:cNvCxnSpPr>
            <p:nvPr/>
          </p:nvCxnSpPr>
          <p:spPr>
            <a:xfrm>
              <a:off x="2362200" y="4245858"/>
              <a:ext cx="990600" cy="7833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3400" y="5634335"/>
            <a:ext cx="3200400" cy="400110"/>
            <a:chOff x="533400" y="5634335"/>
            <a:chExt cx="3200400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5634335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743200" y="5791200"/>
              <a:ext cx="990600" cy="2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A6FFDE-BF20-43AD-8D0D-ADAB3E248CD9}"/>
              </a:ext>
            </a:extLst>
          </p:cNvPr>
          <p:cNvSpPr txBox="1"/>
          <p:nvPr/>
        </p:nvSpPr>
        <p:spPr>
          <a:xfrm>
            <a:off x="342900" y="276999"/>
            <a:ext cx="129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A83993-4F7A-4FD9-9090-BBDF5893A020}"/>
              </a:ext>
            </a:extLst>
          </p:cNvPr>
          <p:cNvSpPr txBox="1"/>
          <p:nvPr/>
        </p:nvSpPr>
        <p:spPr>
          <a:xfrm>
            <a:off x="342900" y="276999"/>
            <a:ext cx="129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1FD90-1CDD-4109-A692-B595D521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40" y="2028424"/>
            <a:ext cx="1591194" cy="4448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9B6F81-3C9A-4FA0-8EA6-B5E4F5CD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92" y="3886200"/>
            <a:ext cx="3508717" cy="29291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91FE02-E689-4B6B-8415-7F62B16367B7}"/>
              </a:ext>
            </a:extLst>
          </p:cNvPr>
          <p:cNvSpPr txBox="1"/>
          <p:nvPr/>
        </p:nvSpPr>
        <p:spPr>
          <a:xfrm>
            <a:off x="2314935" y="3392269"/>
            <a:ext cx="1591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latin typeface="+mj-lt"/>
                <a:cs typeface="Arial" pitchFamily="34" charset="0"/>
              </a:rPr>
              <a:t>Huyết tương:</a:t>
            </a:r>
            <a:endParaRPr lang="en-US" sz="1800" b="1" dirty="0">
              <a:latin typeface="+mj-lt"/>
              <a:cs typeface="Arial" pitchFamily="34" charset="0"/>
            </a:endParaRPr>
          </a:p>
          <a:p>
            <a:pPr lvl="0" rtl="0"/>
            <a:r>
              <a:rPr lang="vi-VN" sz="1800" b="1" dirty="0">
                <a:latin typeface="+mj-lt"/>
                <a:cs typeface="Arial" pitchFamily="34" charset="0"/>
              </a:rPr>
              <a:t>Chiếm 55% </a:t>
            </a:r>
            <a:endParaRPr lang="en-US" sz="1800" b="1" dirty="0"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71DF4-7445-40E8-899C-CE6EE5927190}"/>
              </a:ext>
            </a:extLst>
          </p:cNvPr>
          <p:cNvSpPr txBox="1"/>
          <p:nvPr/>
        </p:nvSpPr>
        <p:spPr>
          <a:xfrm>
            <a:off x="0" y="4717985"/>
            <a:ext cx="821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latin typeface="+mj-lt"/>
                <a:cs typeface="Arial" pitchFamily="34" charset="0"/>
              </a:rPr>
              <a:t>Các tế bào máu:</a:t>
            </a:r>
            <a:r>
              <a:rPr lang="en-US" sz="1800" b="1" dirty="0">
                <a:latin typeface="+mj-lt"/>
                <a:cs typeface="Arial" pitchFamily="34" charset="0"/>
              </a:rPr>
              <a:t> c</a:t>
            </a:r>
            <a:r>
              <a:rPr lang="vi-VN" sz="1800" b="1" dirty="0">
                <a:latin typeface="+mj-lt"/>
                <a:cs typeface="Arial" pitchFamily="34" charset="0"/>
              </a:rPr>
              <a:t>hiếm 45% </a:t>
            </a:r>
            <a:endParaRPr lang="en-US" b="1" dirty="0">
              <a:latin typeface="+mj-lt"/>
            </a:endParaRPr>
          </a:p>
          <a:p>
            <a:pPr lvl="0" rtl="0"/>
            <a:r>
              <a:rPr lang="vi-VN" sz="1800" b="1" dirty="0">
                <a:latin typeface="+mj-lt"/>
                <a:cs typeface="Arial" pitchFamily="34" charset="0"/>
              </a:rPr>
              <a:t> </a:t>
            </a:r>
            <a:endParaRPr lang="en-US" sz="1800" b="1" dirty="0"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A55EBE-E755-430B-90DE-E8AAB74A0FFD}"/>
              </a:ext>
            </a:extLst>
          </p:cNvPr>
          <p:cNvSpPr txBox="1"/>
          <p:nvPr/>
        </p:nvSpPr>
        <p:spPr>
          <a:xfrm>
            <a:off x="2438400" y="5789414"/>
            <a:ext cx="1495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EED1BA-B145-4E9B-8240-1625BB584879}"/>
              </a:ext>
            </a:extLst>
          </p:cNvPr>
          <p:cNvSpPr txBox="1"/>
          <p:nvPr/>
        </p:nvSpPr>
        <p:spPr>
          <a:xfrm>
            <a:off x="2590800" y="4920231"/>
            <a:ext cx="1337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626D8E-0509-44AA-8497-8257FCF20E37}"/>
              </a:ext>
            </a:extLst>
          </p:cNvPr>
          <p:cNvSpPr txBox="1"/>
          <p:nvPr/>
        </p:nvSpPr>
        <p:spPr>
          <a:xfrm>
            <a:off x="2438400" y="5302989"/>
            <a:ext cx="149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B8CA08-45A8-43C2-9D2B-AB5EB8D4CD01}"/>
              </a:ext>
            </a:extLst>
          </p:cNvPr>
          <p:cNvSpPr txBox="1"/>
          <p:nvPr/>
        </p:nvSpPr>
        <p:spPr>
          <a:xfrm>
            <a:off x="495968" y="738664"/>
            <a:ext cx="68192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 gồm 2 th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phần: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 tương: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55% thể tích 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vàng nhạt, lỏng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tế bào máu: Chiếm 45% thể tích má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 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cầu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rtl="0"/>
            <a:endParaRPr lang="en-US" sz="18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áº¿t quáº£ hÃ¬nh áº£nh cho thÃ nh pháº§n cá»§a huyáº¿t tÆ°Æ¡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231" y="1050030"/>
            <a:ext cx="8308569" cy="5655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-192734" y="4867243"/>
            <a:ext cx="160020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968425"/>
            <a:ext cx="1295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997714"/>
            <a:ext cx="1066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2394" y="6019800"/>
            <a:ext cx="115120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2003" y="6019800"/>
            <a:ext cx="102459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limpho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900" y="6019800"/>
            <a:ext cx="110900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mônô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540068"/>
            <a:ext cx="1295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114" y="3477705"/>
            <a:ext cx="1295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143000"/>
            <a:ext cx="72390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4FE86-115A-4E03-931C-A852CBA41176}"/>
              </a:ext>
            </a:extLst>
          </p:cNvPr>
          <p:cNvSpPr txBox="1"/>
          <p:nvPr/>
        </p:nvSpPr>
        <p:spPr>
          <a:xfrm>
            <a:off x="342900" y="276999"/>
            <a:ext cx="129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75980"/>
              </p:ext>
            </p:extLst>
          </p:nvPr>
        </p:nvGraphicFramePr>
        <p:xfrm>
          <a:off x="-18757" y="738665"/>
          <a:ext cx="8915400" cy="42672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7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858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 tương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67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endParaRPr lang="vi-VN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629">
                <a:tc>
                  <a:txBody>
                    <a:bodyPr/>
                    <a:lstStyle/>
                    <a:p>
                      <a:pPr fontAlgn="t"/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indent="0" fontAlgn="t">
                        <a:buFontTx/>
                        <a:buNone/>
                      </a:pPr>
                      <a:endParaRPr lang="vi-VN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endParaRPr lang="vi-VN"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EA85A4-0D85-49AA-9E1A-4AC11CB6B53F}"/>
              </a:ext>
            </a:extLst>
          </p:cNvPr>
          <p:cNvSpPr txBox="1"/>
          <p:nvPr/>
        </p:nvSpPr>
        <p:spPr>
          <a:xfrm>
            <a:off x="342900" y="276999"/>
            <a:ext cx="129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82460-E4C3-4E26-BB81-F9F9A5BC0B30}"/>
              </a:ext>
            </a:extLst>
          </p:cNvPr>
          <p:cNvSpPr txBox="1"/>
          <p:nvPr/>
        </p:nvSpPr>
        <p:spPr>
          <a:xfrm>
            <a:off x="1336431" y="1447130"/>
            <a:ext cx="381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cầu chứa hemoglobin (huyết sắc tố)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kết hợp với oxi có màu đỏ tươi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kết hợp với CO</a:t>
            </a:r>
            <a:r>
              <a:rPr lang="vi-VN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có màu đỏ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63F5F-F05A-4820-8A2F-3D508DCA28A2}"/>
              </a:ext>
            </a:extLst>
          </p:cNvPr>
          <p:cNvSpPr txBox="1"/>
          <p:nvPr/>
        </p:nvSpPr>
        <p:spPr>
          <a:xfrm>
            <a:off x="1184028" y="3470538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buFontTx/>
              <a:buNone/>
            </a:pPr>
            <a:r>
              <a:rPr lang="en-US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 chuyển oxi từ phổi → tim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t">
              <a:buFontTx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cơ quan (máu đỏ tươi)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 chuyển CO</a:t>
            </a:r>
            <a:r>
              <a:rPr lang="vi-VN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từ các cơ quan → tim → phổi (máu đỏ thẫm)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2C6F3-C259-44B8-AE79-AC7619A19002}"/>
              </a:ext>
            </a:extLst>
          </p:cNvPr>
          <p:cNvSpPr txBox="1"/>
          <p:nvPr/>
        </p:nvSpPr>
        <p:spPr>
          <a:xfrm>
            <a:off x="5397891" y="1447130"/>
            <a:ext cx="32472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</a:t>
            </a:r>
            <a:r>
              <a:rPr lang="en-US" sz="20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</a:p>
          <a:p>
            <a:pPr algn="just" fontAlgn="t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chất hòa tan: 10%</a:t>
            </a:r>
          </a:p>
          <a:p>
            <a:pPr algn="just" fontAlgn="t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Chất dinh dưỡng</a:t>
            </a:r>
          </a:p>
          <a:p>
            <a:pPr algn="just" fontAlgn="t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Nội tiết tố, kháng thể</a:t>
            </a:r>
          </a:p>
          <a:p>
            <a:pPr algn="just" fontAlgn="t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Muối khoáng</a:t>
            </a:r>
          </a:p>
          <a:p>
            <a:pPr algn="just" fontAlgn="t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Chất thải của tế bào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41F8C-AA6B-4A91-9EED-CF65DAF74048}"/>
              </a:ext>
            </a:extLst>
          </p:cNvPr>
          <p:cNvSpPr txBox="1"/>
          <p:nvPr/>
        </p:nvSpPr>
        <p:spPr>
          <a:xfrm>
            <a:off x="5397890" y="3522617"/>
            <a:ext cx="3593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000" b="1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0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trường chuyển hóa của các quá trình trao đổi chất.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54" y="1600200"/>
            <a:ext cx="4461046" cy="48767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308646" cy="3200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carbonic?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4267200" y="1600200"/>
            <a:ext cx="381000" cy="381000"/>
          </a:xfrm>
          <a:prstGeom prst="actionButtonHelp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E3582-1A09-48D2-9415-02442A48C353}"/>
              </a:ext>
            </a:extLst>
          </p:cNvPr>
          <p:cNvSpPr txBox="1"/>
          <p:nvPr/>
        </p:nvSpPr>
        <p:spPr>
          <a:xfrm>
            <a:off x="342900" y="276999"/>
            <a:ext cx="129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84466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Ã¬nh áº£nh cÃ³ liÃªn qu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233" r="17953"/>
          <a:stretch>
            <a:fillRect/>
          </a:stretch>
        </p:blipFill>
        <p:spPr bwMode="auto">
          <a:xfrm>
            <a:off x="1600200" y="1524000"/>
            <a:ext cx="5991632" cy="4951302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52400" y="1524000"/>
            <a:ext cx="1981200" cy="1143000"/>
            <a:chOff x="152400" y="1524000"/>
            <a:chExt cx="19812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1524000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Mao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mạch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máu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1485900" y="22479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791200" y="6027003"/>
            <a:ext cx="3200400" cy="830997"/>
            <a:chOff x="5791200" y="6027003"/>
            <a:chExt cx="3200400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6027003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Mao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mạch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bạch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huyết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5791200" y="6096000"/>
              <a:ext cx="685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24600" y="4952997"/>
            <a:ext cx="2743200" cy="533403"/>
            <a:chOff x="6172200" y="6027000"/>
            <a:chExt cx="2743200" cy="533403"/>
          </a:xfrm>
        </p:grpSpPr>
        <p:sp>
          <p:nvSpPr>
            <p:cNvPr id="23" name="TextBox 22"/>
            <p:cNvSpPr txBox="1"/>
            <p:nvPr/>
          </p:nvSpPr>
          <p:spPr>
            <a:xfrm>
              <a:off x="6781800" y="6098738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mô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6172200" y="6027000"/>
              <a:ext cx="914400" cy="2286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Oval Callout 27"/>
          <p:cNvSpPr/>
          <p:nvPr/>
        </p:nvSpPr>
        <p:spPr>
          <a:xfrm>
            <a:off x="6096000" y="1143000"/>
            <a:ext cx="3048000" cy="838200"/>
          </a:xfrm>
          <a:prstGeom prst="wedgeEllipseCallout">
            <a:avLst>
              <a:gd name="adj1" fmla="val -58218"/>
              <a:gd name="adj2" fmla="val 742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B8BA4-FEB2-4225-A1E0-89BDDD0E7AAD}"/>
              </a:ext>
            </a:extLst>
          </p:cNvPr>
          <p:cNvSpPr txBox="1"/>
          <p:nvPr/>
        </p:nvSpPr>
        <p:spPr>
          <a:xfrm>
            <a:off x="381000" y="198032"/>
            <a:ext cx="4586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4CAD81-F78D-48A6-846E-2B79289B35FF}"/>
              </a:ext>
            </a:extLst>
          </p:cNvPr>
          <p:cNvSpPr txBox="1"/>
          <p:nvPr/>
        </p:nvSpPr>
        <p:spPr>
          <a:xfrm>
            <a:off x="381000" y="198032"/>
            <a:ext cx="4586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DAF2B-E9DF-4216-91CE-06EA34C62E2F}"/>
              </a:ext>
            </a:extLst>
          </p:cNvPr>
          <p:cNvSpPr txBox="1"/>
          <p:nvPr/>
        </p:nvSpPr>
        <p:spPr>
          <a:xfrm>
            <a:off x="685802" y="782535"/>
            <a:ext cx="7086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EC5E8-8AFC-4264-88DD-EA2C2650460D}"/>
              </a:ext>
            </a:extLst>
          </p:cNvPr>
          <p:cNvSpPr txBox="1"/>
          <p:nvPr/>
        </p:nvSpPr>
        <p:spPr>
          <a:xfrm>
            <a:off x="685802" y="1422737"/>
            <a:ext cx="70865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E5106-CBD0-4A89-9DA5-21C10B546009}"/>
              </a:ext>
            </a:extLst>
          </p:cNvPr>
          <p:cNvSpPr txBox="1"/>
          <p:nvPr/>
        </p:nvSpPr>
        <p:spPr>
          <a:xfrm>
            <a:off x="677596" y="2459805"/>
            <a:ext cx="7086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CB7CB-C149-4AA8-A5EF-94217DD18B3E}"/>
              </a:ext>
            </a:extLst>
          </p:cNvPr>
          <p:cNvSpPr txBox="1"/>
          <p:nvPr/>
        </p:nvSpPr>
        <p:spPr>
          <a:xfrm>
            <a:off x="685802" y="3153515"/>
            <a:ext cx="7086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TĐC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279565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14400"/>
            <a:ext cx="6081712" cy="4743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1273F-1487-44FD-9E60-C5002859333E}"/>
              </a:ext>
            </a:extLst>
          </p:cNvPr>
          <p:cNvSpPr txBox="1"/>
          <p:nvPr/>
        </p:nvSpPr>
        <p:spPr>
          <a:xfrm>
            <a:off x="381000" y="198032"/>
            <a:ext cx="4586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97853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583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CHỦ ĐỀ: TUẦN HOÀN- MIỄN DỊCH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3: TuẦN HOÀN</dc:title>
  <dc:creator>admin</dc:creator>
  <cp:lastModifiedBy>luhongngan1968@outlook.com</cp:lastModifiedBy>
  <cp:revision>34</cp:revision>
  <dcterms:created xsi:type="dcterms:W3CDTF">2019-09-29T12:25:27Z</dcterms:created>
  <dcterms:modified xsi:type="dcterms:W3CDTF">2021-10-09T03:15:06Z</dcterms:modified>
</cp:coreProperties>
</file>